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Semi-Bold" charset="1" panose="00000700000000000000"/>
      <p:regular r:id="rId16"/>
    </p:embeddedFont>
    <p:embeddedFont>
      <p:font typeface="Montserrat Ultra-Bold" charset="1" panose="00000900000000000000"/>
      <p:regular r:id="rId17"/>
    </p:embeddedFont>
    <p:embeddedFont>
      <p:font typeface="Montserrat" charset="1" panose="00000500000000000000"/>
      <p:regular r:id="rId18"/>
    </p:embeddedFont>
    <p:embeddedFont>
      <p:font typeface="Poppins Semi-Bold" charset="1" panose="00000700000000000000"/>
      <p:regular r:id="rId19"/>
    </p:embeddedFont>
    <p:embeddedFont>
      <p:font typeface="Montserrat Medium" charset="1" panose="00000600000000000000"/>
      <p:regular r:id="rId20"/>
    </p:embeddedFont>
    <p:embeddedFont>
      <p:font typeface="Poppins Medium" charset="1" panose="00000600000000000000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7764" y="2934294"/>
            <a:ext cx="7376236" cy="6122276"/>
          </a:xfrm>
          <a:custGeom>
            <a:avLst/>
            <a:gdLst/>
            <a:ahLst/>
            <a:cxnLst/>
            <a:rect r="r" b="b" t="t" l="l"/>
            <a:pathLst>
              <a:path h="6122276" w="7376236">
                <a:moveTo>
                  <a:pt x="0" y="0"/>
                </a:moveTo>
                <a:lnTo>
                  <a:pt x="7376236" y="0"/>
                </a:lnTo>
                <a:lnTo>
                  <a:pt x="7376236" y="6122275"/>
                </a:lnTo>
                <a:lnTo>
                  <a:pt x="0" y="612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907507" y="5301095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8891" y="2138291"/>
            <a:ext cx="4785953" cy="47859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807981" y="5210615"/>
            <a:ext cx="7075228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Despliegues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7981" y="4235371"/>
            <a:ext cx="6662639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Tipos 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63988" y="6497435"/>
            <a:ext cx="7403876" cy="1424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453" indent="-326727" lvl="1">
              <a:lnSpc>
                <a:spcPts val="3813"/>
              </a:lnSpc>
              <a:buFont typeface="Arial"/>
              <a:buChar char="•"/>
            </a:pPr>
            <a:r>
              <a:rPr lang="en-US" sz="30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Juan Pablo Marquez Sanchez</a:t>
            </a:r>
          </a:p>
          <a:p>
            <a:pPr algn="l" marL="653453" indent="-326727" lvl="1">
              <a:lnSpc>
                <a:spcPts val="3813"/>
              </a:lnSpc>
              <a:buFont typeface="Arial"/>
              <a:buChar char="•"/>
            </a:pPr>
            <a:r>
              <a:rPr lang="en-US" sz="30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Samuel Andres Celis Lizcano</a:t>
            </a:r>
          </a:p>
          <a:p>
            <a:pPr algn="l" marL="653453" indent="-326727" lvl="1">
              <a:lnSpc>
                <a:spcPts val="3813"/>
              </a:lnSpc>
              <a:buFont typeface="Arial"/>
              <a:buChar char="•"/>
            </a:pPr>
            <a:r>
              <a:rPr lang="en-US" sz="30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Yorman Rodolfo Rodriguez Jaimes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01</a:t>
            </a:r>
          </a:p>
        </p:txBody>
      </p:sp>
      <p:sp>
        <p:nvSpPr>
          <p:cNvPr name="AutoShape 15" id="15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12785" y="7861164"/>
            <a:ext cx="411858" cy="411858"/>
          </a:xfrm>
          <a:custGeom>
            <a:avLst/>
            <a:gdLst/>
            <a:ahLst/>
            <a:cxnLst/>
            <a:rect r="r" b="b" t="t" l="l"/>
            <a:pathLst>
              <a:path h="411858" w="411858">
                <a:moveTo>
                  <a:pt x="0" y="0"/>
                </a:moveTo>
                <a:lnTo>
                  <a:pt x="411858" y="0"/>
                </a:lnTo>
                <a:lnTo>
                  <a:pt x="411858" y="411857"/>
                </a:lnTo>
                <a:lnTo>
                  <a:pt x="0" y="411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3787" y="7833839"/>
            <a:ext cx="411858" cy="411858"/>
          </a:xfrm>
          <a:custGeom>
            <a:avLst/>
            <a:gdLst/>
            <a:ahLst/>
            <a:cxnLst/>
            <a:rect r="r" b="b" t="t" l="l"/>
            <a:pathLst>
              <a:path h="411858" w="411858">
                <a:moveTo>
                  <a:pt x="0" y="0"/>
                </a:moveTo>
                <a:lnTo>
                  <a:pt x="411858" y="0"/>
                </a:lnTo>
                <a:lnTo>
                  <a:pt x="411858" y="411858"/>
                </a:lnTo>
                <a:lnTo>
                  <a:pt x="0" y="411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61112" y="4950971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99967" y="8644712"/>
            <a:ext cx="411858" cy="411858"/>
          </a:xfrm>
          <a:custGeom>
            <a:avLst/>
            <a:gdLst/>
            <a:ahLst/>
            <a:cxnLst/>
            <a:rect r="r" b="b" t="t" l="l"/>
            <a:pathLst>
              <a:path h="411858" w="411858">
                <a:moveTo>
                  <a:pt x="0" y="0"/>
                </a:moveTo>
                <a:lnTo>
                  <a:pt x="411858" y="0"/>
                </a:lnTo>
                <a:lnTo>
                  <a:pt x="411858" y="411857"/>
                </a:lnTo>
                <a:lnTo>
                  <a:pt x="0" y="4118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50699" y="664411"/>
            <a:ext cx="1786602" cy="63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b="true" sz="35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GenList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2461" y="4950971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0143" y="3944628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18794" y="3944628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60143" y="6061854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18794" y="6061854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4245" y="7892986"/>
            <a:ext cx="3401199" cy="30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</a:pPr>
            <a:r>
              <a:rPr lang="en-US" sz="16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genlist2024@gmail.com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83678" y="8676534"/>
            <a:ext cx="6480448" cy="30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</a:pPr>
            <a:r>
              <a:rPr lang="en-US" sz="16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https://juanpamarquez.github.io/genlist-website/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50087" y="7865661"/>
            <a:ext cx="3117138" cy="30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</a:pPr>
            <a:r>
              <a:rPr lang="en-US" sz="16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+57 3229169092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739421" y="3165447"/>
            <a:ext cx="1087687" cy="164050"/>
            <a:chOff x="0" y="0"/>
            <a:chExt cx="286469" cy="432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6469" cy="43207"/>
            </a:xfrm>
            <a:custGeom>
              <a:avLst/>
              <a:gdLst/>
              <a:ahLst/>
              <a:cxnLst/>
              <a:rect r="r" b="b" t="t" l="l"/>
              <a:pathLst>
                <a:path h="43207" w="286469">
                  <a:moveTo>
                    <a:pt x="0" y="0"/>
                  </a:moveTo>
                  <a:lnTo>
                    <a:pt x="286469" y="0"/>
                  </a:lnTo>
                  <a:lnTo>
                    <a:pt x="286469" y="43207"/>
                  </a:lnTo>
                  <a:lnTo>
                    <a:pt x="0" y="43207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6469" cy="8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7316" y="2516306"/>
            <a:ext cx="8151297" cy="6119983"/>
          </a:xfrm>
          <a:custGeom>
            <a:avLst/>
            <a:gdLst/>
            <a:ahLst/>
            <a:cxnLst/>
            <a:rect r="r" b="b" t="t" l="l"/>
            <a:pathLst>
              <a:path h="6119983" w="8151297">
                <a:moveTo>
                  <a:pt x="0" y="0"/>
                </a:moveTo>
                <a:lnTo>
                  <a:pt x="8151297" y="0"/>
                </a:lnTo>
                <a:lnTo>
                  <a:pt x="8151297" y="6119983"/>
                </a:lnTo>
                <a:lnTo>
                  <a:pt x="0" y="6119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46798" y="3865322"/>
            <a:ext cx="7315652" cy="199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Despliegue Directo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9421" y="6119030"/>
            <a:ext cx="7919990" cy="18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7"/>
              </a:lnSpc>
            </a:pPr>
            <a:r>
              <a:rPr lang="en-US" sz="19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Implementación de una nueva versión directamente sobre la existente.  </a:t>
            </a:r>
          </a:p>
          <a:p>
            <a:pPr algn="l">
              <a:lnSpc>
                <a:spcPts val="2427"/>
              </a:lnSpc>
            </a:pPr>
          </a:p>
          <a:p>
            <a:pPr algn="l" marL="415969" indent="-207985" lvl="1">
              <a:lnSpc>
                <a:spcPts val="2427"/>
              </a:lnSpc>
              <a:buFont typeface="Arial"/>
              <a:buChar char="•"/>
            </a:pPr>
            <a:r>
              <a:rPr lang="en-US" sz="19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b="true" sz="192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entajas: Simplicidad. </a:t>
            </a:r>
          </a:p>
          <a:p>
            <a:pPr algn="l">
              <a:lnSpc>
                <a:spcPts val="2427"/>
              </a:lnSpc>
            </a:pPr>
          </a:p>
          <a:p>
            <a:pPr algn="l" marL="415969" indent="-207985" lvl="1">
              <a:lnSpc>
                <a:spcPts val="2427"/>
              </a:lnSpc>
              <a:buFont typeface="Arial"/>
              <a:buChar char="•"/>
            </a:pPr>
            <a:r>
              <a:rPr lang="en-US" b="true" sz="192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Desventajas: Si hay fallos, la recuperación puede ser difícil.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40401" y="3010540"/>
            <a:ext cx="407555" cy="4075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99988" y="2913978"/>
            <a:ext cx="9141541" cy="612144"/>
            <a:chOff x="0" y="0"/>
            <a:chExt cx="2407649" cy="1612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7649" cy="161223"/>
            </a:xfrm>
            <a:custGeom>
              <a:avLst/>
              <a:gdLst/>
              <a:ahLst/>
              <a:cxnLst/>
              <a:rect r="r" b="b" t="t" l="l"/>
              <a:pathLst>
                <a:path h="16122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61223"/>
                  </a:lnTo>
                  <a:lnTo>
                    <a:pt x="0" y="16122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407649" cy="227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39"/>
                </a:lnSpc>
              </a:pPr>
              <a:r>
                <a:rPr lang="en-US" sz="2170" b="tru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Definición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47874" y="5240062"/>
            <a:ext cx="407555" cy="4075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07462" y="5143500"/>
            <a:ext cx="8518157" cy="612144"/>
            <a:chOff x="0" y="0"/>
            <a:chExt cx="2243465" cy="1612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3465" cy="161223"/>
            </a:xfrm>
            <a:custGeom>
              <a:avLst/>
              <a:gdLst/>
              <a:ahLst/>
              <a:cxnLst/>
              <a:rect r="r" b="b" t="t" l="l"/>
              <a:pathLst>
                <a:path h="16122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61223"/>
                  </a:lnTo>
                  <a:lnTo>
                    <a:pt x="0" y="16122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243465" cy="227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39"/>
                </a:lnSpc>
              </a:pPr>
              <a:r>
                <a:rPr lang="en-US" sz="2170" b="tru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Ventajas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40401" y="7358443"/>
            <a:ext cx="407555" cy="4075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99988" y="7261882"/>
            <a:ext cx="8518157" cy="612144"/>
            <a:chOff x="0" y="0"/>
            <a:chExt cx="2243465" cy="1612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43465" cy="161223"/>
            </a:xfrm>
            <a:custGeom>
              <a:avLst/>
              <a:gdLst/>
              <a:ahLst/>
              <a:cxnLst/>
              <a:rect r="r" b="b" t="t" l="l"/>
              <a:pathLst>
                <a:path h="16122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61223"/>
                  </a:lnTo>
                  <a:lnTo>
                    <a:pt x="0" y="16122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2243465" cy="227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39"/>
                </a:lnSpc>
              </a:pPr>
              <a:r>
                <a:rPr lang="en-US" b="true" sz="217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Desventajas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999498" y="4946741"/>
            <a:ext cx="3505901" cy="4958049"/>
          </a:xfrm>
          <a:custGeom>
            <a:avLst/>
            <a:gdLst/>
            <a:ahLst/>
            <a:cxnLst/>
            <a:rect r="r" b="b" t="t" l="l"/>
            <a:pathLst>
              <a:path h="4958049" w="3505901">
                <a:moveTo>
                  <a:pt x="0" y="0"/>
                </a:moveTo>
                <a:lnTo>
                  <a:pt x="3505901" y="0"/>
                </a:lnTo>
                <a:lnTo>
                  <a:pt x="3505901" y="4958048"/>
                </a:lnTo>
                <a:lnTo>
                  <a:pt x="0" y="4958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2" t="-24296" r="-125526" b="-1467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2346" y="3909530"/>
            <a:ext cx="7519102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Rolling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2346" y="2934286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Despliegue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51651" y="3880307"/>
            <a:ext cx="7919990" cy="8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versiones antiguas se reemplazan de forma gradual con las nuevas.</a:t>
            </a: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651651" y="6172804"/>
            <a:ext cx="7919990" cy="8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Menos interrupciones.</a:t>
            </a:r>
          </a:p>
          <a:p>
            <a:pPr algn="l">
              <a:lnSpc>
                <a:spcPts val="2175"/>
              </a:lnSpc>
            </a:pP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651651" y="8131201"/>
            <a:ext cx="7919990" cy="8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</a:p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Complejidad en el monitoreo durante la transición.</a:t>
            </a:r>
          </a:p>
          <a:p>
            <a:pPr algn="l">
              <a:lnSpc>
                <a:spcPts val="217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5316558" y="459799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32346" y="4512633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346" y="3537389"/>
            <a:ext cx="8493118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Despliegue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81156" y="2933581"/>
            <a:ext cx="10318387" cy="6013574"/>
            <a:chOff x="0" y="0"/>
            <a:chExt cx="1506268" cy="877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6268" cy="877855"/>
            </a:xfrm>
            <a:custGeom>
              <a:avLst/>
              <a:gdLst/>
              <a:ahLst/>
              <a:cxnLst/>
              <a:rect r="r" b="b" t="t" l="l"/>
              <a:pathLst>
                <a:path h="877855" w="1506268">
                  <a:moveTo>
                    <a:pt x="17257" y="0"/>
                  </a:moveTo>
                  <a:lnTo>
                    <a:pt x="1489011" y="0"/>
                  </a:lnTo>
                  <a:cubicBezTo>
                    <a:pt x="1493588" y="0"/>
                    <a:pt x="1497977" y="1818"/>
                    <a:pt x="1501213" y="5054"/>
                  </a:cubicBezTo>
                  <a:cubicBezTo>
                    <a:pt x="1504450" y="8291"/>
                    <a:pt x="1506268" y="12680"/>
                    <a:pt x="1506268" y="17257"/>
                  </a:cubicBezTo>
                  <a:lnTo>
                    <a:pt x="1506268" y="860598"/>
                  </a:lnTo>
                  <a:cubicBezTo>
                    <a:pt x="1506268" y="865175"/>
                    <a:pt x="1504450" y="869565"/>
                    <a:pt x="1501213" y="872801"/>
                  </a:cubicBezTo>
                  <a:cubicBezTo>
                    <a:pt x="1497977" y="876037"/>
                    <a:pt x="1493588" y="877855"/>
                    <a:pt x="1489011" y="877855"/>
                  </a:cubicBezTo>
                  <a:lnTo>
                    <a:pt x="17257" y="877855"/>
                  </a:lnTo>
                  <a:cubicBezTo>
                    <a:pt x="12680" y="877855"/>
                    <a:pt x="8291" y="876037"/>
                    <a:pt x="5054" y="872801"/>
                  </a:cubicBezTo>
                  <a:cubicBezTo>
                    <a:pt x="1818" y="869565"/>
                    <a:pt x="0" y="865175"/>
                    <a:pt x="0" y="860598"/>
                  </a:cubicBezTo>
                  <a:lnTo>
                    <a:pt x="0" y="17257"/>
                  </a:lnTo>
                  <a:cubicBezTo>
                    <a:pt x="0" y="12680"/>
                    <a:pt x="1818" y="8291"/>
                    <a:pt x="5054" y="5054"/>
                  </a:cubicBezTo>
                  <a:cubicBezTo>
                    <a:pt x="8291" y="1818"/>
                    <a:pt x="12680" y="0"/>
                    <a:pt x="17257" y="0"/>
                  </a:cubicBezTo>
                  <a:close/>
                </a:path>
              </a:pathLst>
            </a:custGeom>
            <a:blipFill>
              <a:blip r:embed="rId6"/>
              <a:stretch>
                <a:fillRect l="-656" t="0" r="-656" b="0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529838" y="2127224"/>
            <a:ext cx="1318118" cy="13181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772583" y="8689399"/>
            <a:ext cx="1318118" cy="13181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4010" y="5921318"/>
            <a:ext cx="6957146" cy="244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7"/>
              </a:lnSpc>
            </a:pPr>
            <a:r>
              <a:rPr lang="en-US" sz="19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nueva versión se lanza a un subconjunto de usuarios antes de implementarse en toda la base de usuarios.</a:t>
            </a:r>
          </a:p>
          <a:p>
            <a:pPr algn="l">
              <a:lnSpc>
                <a:spcPts val="2427"/>
              </a:lnSpc>
            </a:pPr>
          </a:p>
          <a:p>
            <a:pPr algn="l">
              <a:lnSpc>
                <a:spcPts val="2427"/>
              </a:lnSpc>
            </a:pPr>
            <a:r>
              <a:rPr lang="en-US" sz="19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Ventajas: Prueba controlada en producción.</a:t>
            </a:r>
          </a:p>
          <a:p>
            <a:pPr algn="l">
              <a:lnSpc>
                <a:spcPts val="2427"/>
              </a:lnSpc>
            </a:pPr>
          </a:p>
          <a:p>
            <a:pPr algn="l">
              <a:lnSpc>
                <a:spcPts val="2427"/>
              </a:lnSpc>
            </a:pPr>
            <a:r>
              <a:rPr lang="en-US" sz="19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Desventajas: Requiere un buen sistema de monitoreo.</a:t>
            </a:r>
          </a:p>
          <a:p>
            <a:pPr algn="l">
              <a:lnSpc>
                <a:spcPts val="2427"/>
              </a:lnSpc>
            </a:pPr>
          </a:p>
          <a:p>
            <a:pPr algn="l">
              <a:lnSpc>
                <a:spcPts val="242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05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6236157" y="1028700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2346" y="3520200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Dark Launch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2346" y="2562945"/>
            <a:ext cx="8493118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Despliegue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7214" y="5324674"/>
            <a:ext cx="955929" cy="9559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91747" y="5755194"/>
            <a:ext cx="7327759" cy="82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nuevas características se implementan pero no están visibles o habilitadas para los usuarios finales.</a:t>
            </a:r>
          </a:p>
          <a:p>
            <a:pPr algn="l">
              <a:lnSpc>
                <a:spcPts val="2175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57214" y="7022066"/>
            <a:ext cx="955929" cy="95592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98914" y="7574302"/>
            <a:ext cx="7327759" cy="110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Ventajas:</a:t>
            </a:r>
            <a:r>
              <a:rPr lang="en-US" sz="17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Pruebas controladas antes del lanzamiento público.</a:t>
            </a:r>
          </a:p>
          <a:p>
            <a:pPr algn="l">
              <a:lnSpc>
                <a:spcPts val="2175"/>
              </a:lnSpc>
            </a:pPr>
          </a:p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Desventajas: </a:t>
            </a:r>
            <a:r>
              <a:rPr lang="en-US" sz="17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Requiere gestión de activación (feature toggles).</a:t>
            </a:r>
          </a:p>
          <a:p>
            <a:pPr algn="l">
              <a:lnSpc>
                <a:spcPts val="217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250246" y="4866384"/>
            <a:ext cx="407555" cy="4075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09833" y="4769822"/>
            <a:ext cx="3345793" cy="600679"/>
            <a:chOff x="0" y="0"/>
            <a:chExt cx="881197" cy="158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82658" y="4870094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57413" y="6889210"/>
            <a:ext cx="407555" cy="40755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17000" y="6792648"/>
            <a:ext cx="3345793" cy="600679"/>
            <a:chOff x="0" y="0"/>
            <a:chExt cx="881197" cy="158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389825" y="6892920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9625464" y="2695789"/>
            <a:ext cx="7549671" cy="6137859"/>
          </a:xfrm>
          <a:custGeom>
            <a:avLst/>
            <a:gdLst/>
            <a:ahLst/>
            <a:cxnLst/>
            <a:rect r="r" b="b" t="t" l="l"/>
            <a:pathLst>
              <a:path h="6137859" w="7549671">
                <a:moveTo>
                  <a:pt x="0" y="0"/>
                </a:moveTo>
                <a:lnTo>
                  <a:pt x="7549671" y="0"/>
                </a:lnTo>
                <a:lnTo>
                  <a:pt x="7549671" y="6137859"/>
                </a:lnTo>
                <a:lnTo>
                  <a:pt x="0" y="6137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001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037406" y="1906520"/>
            <a:ext cx="2650891" cy="26508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98309" y="4944641"/>
            <a:ext cx="407555" cy="4075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57897" y="4848079"/>
            <a:ext cx="3345793" cy="600679"/>
            <a:chOff x="0" y="0"/>
            <a:chExt cx="881197" cy="158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25354" y="4944641"/>
            <a:ext cx="407555" cy="4075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84942" y="4848079"/>
            <a:ext cx="3345793" cy="600679"/>
            <a:chOff x="0" y="0"/>
            <a:chExt cx="881197" cy="158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22581" y="4944641"/>
            <a:ext cx="407555" cy="4075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82168" y="4848079"/>
            <a:ext cx="3345793" cy="600679"/>
            <a:chOff x="0" y="0"/>
            <a:chExt cx="881197" cy="158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183395" y="7328834"/>
            <a:ext cx="2289249" cy="2089460"/>
          </a:xfrm>
          <a:custGeom>
            <a:avLst/>
            <a:gdLst/>
            <a:ahLst/>
            <a:cxnLst/>
            <a:rect r="r" b="b" t="t" l="l"/>
            <a:pathLst>
              <a:path h="2089460" w="2289249">
                <a:moveTo>
                  <a:pt x="0" y="0"/>
                </a:moveTo>
                <a:lnTo>
                  <a:pt x="2289249" y="0"/>
                </a:lnTo>
                <a:lnTo>
                  <a:pt x="2289249" y="2089459"/>
                </a:lnTo>
                <a:lnTo>
                  <a:pt x="0" y="2089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5783" y="5692577"/>
            <a:ext cx="4729246" cy="137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</a:p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Uso de herramientas como Docker o Podman para empaquetar aplicaciones y sus dependencias.</a:t>
            </a: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530722" y="4948350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62322" y="2649744"/>
            <a:ext cx="8335464" cy="85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69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por Contenedores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97659" y="2649744"/>
            <a:ext cx="6417973" cy="85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6910" b="true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Despliegue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32827" y="5692577"/>
            <a:ext cx="4729246" cy="5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Portabilidad y consistencia.</a:t>
            </a: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157766" y="4948350"/>
            <a:ext cx="31287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30054" y="5692577"/>
            <a:ext cx="4729246" cy="5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Requiere aprender tecnologías específicas como Docker Compose o Kubernetes.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54993" y="4948350"/>
            <a:ext cx="3020187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Desventajas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544276" y="7199432"/>
            <a:ext cx="2289249" cy="2089460"/>
          </a:xfrm>
          <a:custGeom>
            <a:avLst/>
            <a:gdLst/>
            <a:ahLst/>
            <a:cxnLst/>
            <a:rect r="r" b="b" t="t" l="l"/>
            <a:pathLst>
              <a:path h="2089460" w="2289249">
                <a:moveTo>
                  <a:pt x="0" y="0"/>
                </a:moveTo>
                <a:lnTo>
                  <a:pt x="2289249" y="0"/>
                </a:lnTo>
                <a:lnTo>
                  <a:pt x="2289249" y="2089460"/>
                </a:lnTo>
                <a:lnTo>
                  <a:pt x="0" y="208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910378" y="6976409"/>
            <a:ext cx="2289249" cy="2089460"/>
          </a:xfrm>
          <a:custGeom>
            <a:avLst/>
            <a:gdLst/>
            <a:ahLst/>
            <a:cxnLst/>
            <a:rect r="r" b="b" t="t" l="l"/>
            <a:pathLst>
              <a:path h="2089460" w="2289249">
                <a:moveTo>
                  <a:pt x="0" y="0"/>
                </a:moveTo>
                <a:lnTo>
                  <a:pt x="2289249" y="0"/>
                </a:lnTo>
                <a:lnTo>
                  <a:pt x="2289249" y="2089459"/>
                </a:lnTo>
                <a:lnTo>
                  <a:pt x="0" y="2089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587710" y="7602893"/>
            <a:ext cx="2289249" cy="2089460"/>
          </a:xfrm>
          <a:custGeom>
            <a:avLst/>
            <a:gdLst/>
            <a:ahLst/>
            <a:cxnLst/>
            <a:rect r="r" b="b" t="t" l="l"/>
            <a:pathLst>
              <a:path h="2089460" w="2289249">
                <a:moveTo>
                  <a:pt x="0" y="0"/>
                </a:moveTo>
                <a:lnTo>
                  <a:pt x="2289249" y="0"/>
                </a:lnTo>
                <a:lnTo>
                  <a:pt x="2289249" y="2089460"/>
                </a:lnTo>
                <a:lnTo>
                  <a:pt x="0" y="208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567357" y="6976409"/>
            <a:ext cx="2289249" cy="2089460"/>
          </a:xfrm>
          <a:custGeom>
            <a:avLst/>
            <a:gdLst/>
            <a:ahLst/>
            <a:cxnLst/>
            <a:rect r="r" b="b" t="t" l="l"/>
            <a:pathLst>
              <a:path h="2089460" w="2289249">
                <a:moveTo>
                  <a:pt x="0" y="0"/>
                </a:moveTo>
                <a:lnTo>
                  <a:pt x="2289249" y="0"/>
                </a:lnTo>
                <a:lnTo>
                  <a:pt x="2289249" y="2089459"/>
                </a:lnTo>
                <a:lnTo>
                  <a:pt x="0" y="2089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26667" y="6337266"/>
            <a:ext cx="1308590" cy="13085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35397" y="6337266"/>
            <a:ext cx="1308590" cy="13085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63607" y="6327741"/>
            <a:ext cx="1308590" cy="13085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8309" y="6130112"/>
            <a:ext cx="407555" cy="4075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57897" y="6033550"/>
            <a:ext cx="3345793" cy="600679"/>
            <a:chOff x="0" y="0"/>
            <a:chExt cx="881197" cy="158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17902" y="5529433"/>
            <a:ext cx="407555" cy="40755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77489" y="5432871"/>
            <a:ext cx="3345793" cy="600679"/>
            <a:chOff x="0" y="0"/>
            <a:chExt cx="881197" cy="158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335397" y="5529433"/>
            <a:ext cx="407555" cy="40755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994985" y="5432871"/>
            <a:ext cx="3345793" cy="600679"/>
            <a:chOff x="0" y="0"/>
            <a:chExt cx="881197" cy="1582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767305" y="8554766"/>
            <a:ext cx="3543739" cy="1810529"/>
          </a:xfrm>
          <a:custGeom>
            <a:avLst/>
            <a:gdLst/>
            <a:ahLst/>
            <a:cxnLst/>
            <a:rect r="r" b="b" t="t" l="l"/>
            <a:pathLst>
              <a:path h="1810529" w="3543739">
                <a:moveTo>
                  <a:pt x="0" y="0"/>
                </a:moveTo>
                <a:lnTo>
                  <a:pt x="3543739" y="0"/>
                </a:lnTo>
                <a:lnTo>
                  <a:pt x="3543739" y="1810529"/>
                </a:lnTo>
                <a:lnTo>
                  <a:pt x="0" y="181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340778" y="7743596"/>
            <a:ext cx="3543739" cy="1810529"/>
          </a:xfrm>
          <a:custGeom>
            <a:avLst/>
            <a:gdLst/>
            <a:ahLst/>
            <a:cxnLst/>
            <a:rect r="r" b="b" t="t" l="l"/>
            <a:pathLst>
              <a:path h="1810529" w="3543739">
                <a:moveTo>
                  <a:pt x="0" y="0"/>
                </a:moveTo>
                <a:lnTo>
                  <a:pt x="3543739" y="0"/>
                </a:lnTo>
                <a:lnTo>
                  <a:pt x="3543739" y="1810528"/>
                </a:lnTo>
                <a:lnTo>
                  <a:pt x="0" y="181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38034" y="3700715"/>
            <a:ext cx="3594445" cy="2032495"/>
          </a:xfrm>
          <a:custGeom>
            <a:avLst/>
            <a:gdLst/>
            <a:ahLst/>
            <a:cxnLst/>
            <a:rect r="r" b="b" t="t" l="l"/>
            <a:pathLst>
              <a:path h="2032495" w="3594445">
                <a:moveTo>
                  <a:pt x="0" y="0"/>
                </a:moveTo>
                <a:lnTo>
                  <a:pt x="3594445" y="0"/>
                </a:lnTo>
                <a:lnTo>
                  <a:pt x="3594445" y="2032495"/>
                </a:lnTo>
                <a:lnTo>
                  <a:pt x="0" y="2032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15606" y="2701413"/>
            <a:ext cx="13194345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Despliegue en la nube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86681" y="7047956"/>
            <a:ext cx="3834734" cy="165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Despliegue en servicios como AWS, Azure o Google Cloud. Puede incluir estrategias como serverless o infraestructura como código.</a:t>
            </a: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195411" y="7047956"/>
            <a:ext cx="3834734" cy="5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2790" indent="-186395" lvl="1">
              <a:lnSpc>
                <a:spcPts val="2175"/>
              </a:lnSpc>
              <a:buFont typeface="Arial"/>
              <a:buChar char="•"/>
            </a:pPr>
            <a:r>
              <a:rPr lang="en-US" b="true" sz="172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Escalabilidad y flexibilidad.</a:t>
            </a: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823621" y="7038431"/>
            <a:ext cx="3834734" cy="27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2790" indent="-186395" lvl="1">
              <a:lnSpc>
                <a:spcPts val="2175"/>
              </a:lnSpc>
              <a:buFont typeface="Arial"/>
              <a:buChar char="•"/>
            </a:pPr>
            <a:r>
              <a:rPr lang="en-US" b="true" sz="172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Dependencia de un proveedor.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530722" y="6133821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50314" y="5533142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Desventajas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67809" y="5533142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971442" y="6900577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843692" y="7448174"/>
            <a:ext cx="6662639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Serverless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3692" y="6472930"/>
            <a:ext cx="7687036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Despliegue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76298" y="6115016"/>
            <a:ext cx="1318118" cy="13181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09086" y="1901608"/>
            <a:ext cx="2349769" cy="4013581"/>
          </a:xfrm>
          <a:custGeom>
            <a:avLst/>
            <a:gdLst/>
            <a:ahLst/>
            <a:cxnLst/>
            <a:rect r="r" b="b" t="t" l="l"/>
            <a:pathLst>
              <a:path h="4013581" w="2349769">
                <a:moveTo>
                  <a:pt x="0" y="0"/>
                </a:moveTo>
                <a:lnTo>
                  <a:pt x="2349770" y="0"/>
                </a:lnTo>
                <a:lnTo>
                  <a:pt x="2349770" y="4013581"/>
                </a:lnTo>
                <a:lnTo>
                  <a:pt x="0" y="4013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54954" y="4476489"/>
            <a:ext cx="1607804" cy="1638526"/>
          </a:xfrm>
          <a:custGeom>
            <a:avLst/>
            <a:gdLst/>
            <a:ahLst/>
            <a:cxnLst/>
            <a:rect r="r" b="b" t="t" l="l"/>
            <a:pathLst>
              <a:path h="1638526" w="1607804">
                <a:moveTo>
                  <a:pt x="0" y="0"/>
                </a:moveTo>
                <a:lnTo>
                  <a:pt x="1607804" y="0"/>
                </a:lnTo>
                <a:lnTo>
                  <a:pt x="1607804" y="1638527"/>
                </a:lnTo>
                <a:lnTo>
                  <a:pt x="0" y="1638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2779" y="4247470"/>
            <a:ext cx="8057325" cy="359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52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Definicion</a:t>
            </a:r>
          </a:p>
          <a:p>
            <a:pPr algn="l">
              <a:lnSpc>
                <a:spcPts val="3183"/>
              </a:lnSpc>
            </a:pPr>
            <a:r>
              <a:rPr lang="en-US" sz="25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Utiliza funciones sin servidor, como AWS Lambda o Azure Functions.</a:t>
            </a:r>
          </a:p>
          <a:p>
            <a:pPr algn="l">
              <a:lnSpc>
                <a:spcPts val="3183"/>
              </a:lnSpc>
            </a:pPr>
          </a:p>
          <a:p>
            <a:pPr algn="l">
              <a:lnSpc>
                <a:spcPts val="3183"/>
              </a:lnSpc>
            </a:pPr>
            <a:r>
              <a:rPr lang="en-US" sz="252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Ventajas:</a:t>
            </a:r>
            <a:r>
              <a:rPr lang="en-US" sz="25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Escalabilidad automática y costos reducidos.</a:t>
            </a:r>
          </a:p>
          <a:p>
            <a:pPr algn="l">
              <a:lnSpc>
                <a:spcPts val="3183"/>
              </a:lnSpc>
            </a:pPr>
          </a:p>
          <a:p>
            <a:pPr algn="l">
              <a:lnSpc>
                <a:spcPts val="3183"/>
              </a:lnSpc>
            </a:pPr>
            <a:r>
              <a:rPr lang="en-US" sz="252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Desventajas:</a:t>
            </a:r>
            <a:r>
              <a:rPr lang="en-US" sz="25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Restricciones en duración y almacenamiento.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30135" y="2804412"/>
            <a:ext cx="1308590" cy="13085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728409" y="7575305"/>
            <a:ext cx="1308590" cy="13085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76775" y="5143500"/>
            <a:ext cx="9669108" cy="3086100"/>
            <a:chOff x="0" y="0"/>
            <a:chExt cx="254659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46596" cy="812800"/>
            </a:xfrm>
            <a:custGeom>
              <a:avLst/>
              <a:gdLst/>
              <a:ahLst/>
              <a:cxnLst/>
              <a:rect r="r" b="b" t="t" l="l"/>
              <a:pathLst>
                <a:path h="812800" w="2546596">
                  <a:moveTo>
                    <a:pt x="0" y="0"/>
                  </a:moveTo>
                  <a:lnTo>
                    <a:pt x="2546596" y="0"/>
                  </a:lnTo>
                  <a:lnTo>
                    <a:pt x="254659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DBDBDB">
                    <a:alpha val="100000"/>
                  </a:srgbClr>
                </a:gs>
                <a:gs pos="100000">
                  <a:srgbClr val="DBDBD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4659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833221" y="7027816"/>
            <a:ext cx="407555" cy="4075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60954" y="6523700"/>
            <a:ext cx="407555" cy="4075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90149" y="2300296"/>
            <a:ext cx="407555" cy="40755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13469" y="7027816"/>
            <a:ext cx="1308590" cy="130859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17921" y="5894044"/>
            <a:ext cx="811530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 Despliegue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80846" y="4694136"/>
            <a:ext cx="7198156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DAGW9bz5Cgs</dc:identifier>
  <dcterms:modified xsi:type="dcterms:W3CDTF">2011-08-01T06:04:30Z</dcterms:modified>
  <cp:revision>1</cp:revision>
  <dc:title>Tipos de</dc:title>
</cp:coreProperties>
</file>